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8" r:id="rId3"/>
    <p:sldId id="278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264" r:id="rId12"/>
    <p:sldId id="354" r:id="rId13"/>
    <p:sldId id="355" r:id="rId14"/>
    <p:sldId id="356" r:id="rId15"/>
    <p:sldId id="357" r:id="rId16"/>
    <p:sldId id="274" r:id="rId17"/>
  </p:sldIdLst>
  <p:sldSz cx="9144000" cy="5143500" type="screen16x9"/>
  <p:notesSz cx="6858000" cy="9144000"/>
  <p:embeddedFontLst>
    <p:embeddedFont>
      <p:font typeface="PT Sans" panose="02010600030101010101" charset="0"/>
      <p:regular r:id="rId19"/>
      <p:bold r:id="rId20"/>
      <p:italic r:id="rId21"/>
      <p:boldItalic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Vidaloka" panose="02010600030101010101" charset="0"/>
      <p:regular r:id="rId25"/>
    </p:embeddedFont>
    <p:embeddedFont>
      <p:font typeface="Montserrat" panose="02010600030101010101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BBFE0B-A02A-4F5C-A08D-3345DECECCE0}">
  <a:tblStyle styleId="{4BBBFE0B-A02A-4F5C-A08D-3345DECEC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375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9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40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5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8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8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2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68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71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05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T Sans" panose="02010600030101010101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T Sans" panose="02010600030101010101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PT Sans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T Sans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PT Sans" panose="02010600030101010101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3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T Sans" panose="02010600030101010101" charset="0"/>
          <a:ea typeface="PT Sans" panose="0201060003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XDMAN1003/SC-Daffodil-Assignment2" TargetMode="External"/><Relationship Id="rId11" Type="http://schemas.openxmlformats.org/officeDocument/2006/relationships/hyperlink" Target="https://us-central1-pestatanglungstore.cloudfunctions.net/api" TargetMode="External"/><Relationship Id="rId5" Type="http://schemas.openxmlformats.org/officeDocument/2006/relationships/hyperlink" Target="https://youtu.be/e0ufvm5VXNo" TargetMode="External"/><Relationship Id="rId10" Type="http://schemas.openxmlformats.org/officeDocument/2006/relationships/hyperlink" Target="https://xdman1003.github.io/SC-Daffodil-Assignment2/FrontEnd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us-central1-pestatanglungstore.cloudfunctions.net/hell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s-central1-pestatanglungstore.cloudfunctions.net/" TargetMode="External"/><Relationship Id="rId5" Type="http://schemas.openxmlformats.org/officeDocument/2006/relationships/hyperlink" Target="https://link/helloWorld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/setupstor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046799" y="908245"/>
            <a:ext cx="7064100" cy="1794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Assignment 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Framework &amp; Rest</a:t>
            </a:r>
            <a:endParaRPr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1046799" y="2585531"/>
            <a:ext cx="7064100" cy="441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2"/>
                </a:solidFill>
              </a:rPr>
              <a:t>Presented by Team Daffodil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2849" y="311256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Mohhamd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Arif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Istiaq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(A17CS4028)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Belal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Hossain Santo (A17CS5038)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Tanvir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Ahammad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Moon (A19EC4023)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Ren (A18CS0099)</a:t>
            </a:r>
            <a:endParaRPr lang="en-MY" b="1" dirty="0" smtClean="0"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Azmil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Azizi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Bin </a:t>
            </a:r>
            <a:r>
              <a:rPr lang="en-MY" sz="1600" b="1" dirty="0" err="1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Nordin</a:t>
            </a:r>
            <a:r>
              <a:rPr lang="en-MY" sz="1600" b="1" dirty="0" smtClean="0">
                <a:latin typeface="PT Sans" panose="02010600030101010101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(A18CS0041)</a:t>
            </a:r>
            <a:endParaRPr lang="en-MY" b="1" dirty="0">
              <a:effectLst/>
              <a:latin typeface="PT Sans" panose="02010600030101010101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722125" y="2343636"/>
            <a:ext cx="3082431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tx2"/>
                </a:solidFill>
              </a:rPr>
              <a:t>RESTFUL API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722125" y="1365336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4722125" y="3068507"/>
            <a:ext cx="4155744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the results of the Rest API using Rest Client</a:t>
            </a:r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487200"/>
            <a:ext cx="3604826" cy="424275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5936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3220872" y="0"/>
            <a:ext cx="2702256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 smtClean="0">
                <a:solidFill>
                  <a:schemeClr val="bg2"/>
                </a:solidFill>
              </a:rPr>
              <a:t>FRAMEWORK</a:t>
            </a:r>
            <a:endParaRPr lang="en-MY" sz="3000" dirty="0">
              <a:solidFill>
                <a:schemeClr val="bg2"/>
              </a:solidFill>
            </a:endParaRPr>
          </a:p>
        </p:txBody>
      </p:sp>
      <p:sp>
        <p:nvSpPr>
          <p:cNvPr id="6" name="Google Shape;438;p61"/>
          <p:cNvSpPr txBox="1">
            <a:spLocks/>
          </p:cNvSpPr>
          <p:nvPr/>
        </p:nvSpPr>
        <p:spPr>
          <a:xfrm>
            <a:off x="236542" y="1050878"/>
            <a:ext cx="421718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542" y="560189"/>
            <a:ext cx="867091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@</a:t>
            </a:r>
            <a:r>
              <a:rPr lang="en-US" b="1" dirty="0" err="1">
                <a:solidFill>
                  <a:schemeClr val="tx2"/>
                </a:solidFill>
                <a:latin typeface="PT Sans" panose="02010600030101010101" charset="0"/>
              </a:rPr>
              <a:t>baseUrl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 = https://us-central1-pestatanglungstore.cloudfunctions.net/api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4" name="Google Shape;438;p61"/>
          <p:cNvSpPr txBox="1">
            <a:spLocks/>
          </p:cNvSpPr>
          <p:nvPr/>
        </p:nvSpPr>
        <p:spPr>
          <a:xfrm>
            <a:off x="4690271" y="1050877"/>
            <a:ext cx="4217186" cy="35074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1945" y="1149317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(List of items)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9527" y="1149317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(Single Item)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8" y="1550985"/>
            <a:ext cx="3523918" cy="721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44671"/>
          <a:stretch/>
        </p:blipFill>
        <p:spPr>
          <a:xfrm>
            <a:off x="533762" y="2332434"/>
            <a:ext cx="3534707" cy="2075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82" y="1550985"/>
            <a:ext cx="4016700" cy="852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282" y="2417233"/>
            <a:ext cx="4035910" cy="18954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3220872" y="0"/>
            <a:ext cx="2702256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 smtClean="0">
                <a:solidFill>
                  <a:schemeClr val="bg2"/>
                </a:solidFill>
              </a:rPr>
              <a:t>FRAMEWORK</a:t>
            </a:r>
            <a:endParaRPr lang="en-MY" sz="3000" dirty="0">
              <a:solidFill>
                <a:schemeClr val="bg2"/>
              </a:solidFill>
            </a:endParaRPr>
          </a:p>
        </p:txBody>
      </p:sp>
      <p:sp>
        <p:nvSpPr>
          <p:cNvPr id="6" name="Google Shape;438;p61"/>
          <p:cNvSpPr txBox="1">
            <a:spLocks/>
          </p:cNvSpPr>
          <p:nvPr/>
        </p:nvSpPr>
        <p:spPr>
          <a:xfrm>
            <a:off x="162055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542" y="560189"/>
            <a:ext cx="867091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@</a:t>
            </a:r>
            <a:r>
              <a:rPr lang="en-US" b="1" dirty="0" err="1">
                <a:solidFill>
                  <a:schemeClr val="tx2"/>
                </a:solidFill>
                <a:latin typeface="PT Sans" panose="02010600030101010101" charset="0"/>
              </a:rPr>
              <a:t>baseUrl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 = https://us-central1-pestatanglungstore.cloudfunctions.net/api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9835" y="1120378"/>
            <a:ext cx="1096365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22" name="Google Shape;438;p61"/>
          <p:cNvSpPr txBox="1">
            <a:spLocks/>
          </p:cNvSpPr>
          <p:nvPr/>
        </p:nvSpPr>
        <p:spPr>
          <a:xfrm>
            <a:off x="3156037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23" name="Google Shape;438;p61"/>
          <p:cNvSpPr txBox="1">
            <a:spLocks/>
          </p:cNvSpPr>
          <p:nvPr/>
        </p:nvSpPr>
        <p:spPr>
          <a:xfrm>
            <a:off x="6150019" y="1020170"/>
            <a:ext cx="2831926" cy="35074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9973" y="1120378"/>
            <a:ext cx="104405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PUT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9507" y="1120378"/>
            <a:ext cx="1212949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DELETE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2" y="1580359"/>
            <a:ext cx="2137133" cy="1483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35" y="3163751"/>
            <a:ext cx="2159148" cy="1030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0" y="1580359"/>
            <a:ext cx="2687498" cy="57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86" y="2185504"/>
            <a:ext cx="2683736" cy="1915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872" y="1638194"/>
            <a:ext cx="2714986" cy="1105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383" y="2803089"/>
            <a:ext cx="2747271" cy="12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3" y="342307"/>
            <a:ext cx="7567092" cy="2881610"/>
          </a:xfrm>
          <a:prstGeom prst="rect">
            <a:avLst/>
          </a:prstGeom>
        </p:spPr>
      </p:pic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2786106" y="3138233"/>
            <a:ext cx="3778467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bg1"/>
                </a:solidFill>
              </a:rPr>
              <a:t>FUNCTIONALITY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1494430" y="297353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1624083" y="3721733"/>
            <a:ext cx="494049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use RESTful API for the front end</a:t>
            </a:r>
          </a:p>
        </p:txBody>
      </p:sp>
    </p:spTree>
    <p:extLst>
      <p:ext uri="{BB962C8B-B14F-4D97-AF65-F5344CB8AC3E}">
        <p14:creationId xmlns:p14="http://schemas.microsoft.com/office/powerpoint/2010/main" val="243682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3" y="342307"/>
            <a:ext cx="7567092" cy="2881610"/>
          </a:xfrm>
          <a:prstGeom prst="rect">
            <a:avLst/>
          </a:prstGeom>
        </p:spPr>
      </p:pic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2786106" y="3138233"/>
            <a:ext cx="3778467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dirty="0">
                <a:solidFill>
                  <a:schemeClr val="bg1"/>
                </a:solidFill>
              </a:rPr>
              <a:t>FUNCTIONALITY</a:t>
            </a: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1494430" y="297353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1624083" y="3721733"/>
            <a:ext cx="494049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use RESTful API for the front end</a:t>
            </a:r>
          </a:p>
        </p:txBody>
      </p:sp>
    </p:spTree>
    <p:extLst>
      <p:ext uri="{BB962C8B-B14F-4D97-AF65-F5344CB8AC3E}">
        <p14:creationId xmlns:p14="http://schemas.microsoft.com/office/powerpoint/2010/main" val="250649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2" y="1092933"/>
            <a:ext cx="8025000" cy="30559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8858" y="3380726"/>
            <a:ext cx="167867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GET (List of items)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3264" y="4065389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PUT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557749" y="3841845"/>
            <a:ext cx="211541" cy="2320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7346" y="4065389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DELETE </a:t>
            </a:r>
            <a:r>
              <a:rPr lang="en-US" b="1" dirty="0">
                <a:solidFill>
                  <a:schemeClr val="tx2"/>
                </a:solidFill>
                <a:latin typeface="PT Sans" panose="02010600030101010101" charset="0"/>
              </a:rPr>
              <a:t>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268569" y="1993437"/>
            <a:ext cx="300249" cy="27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55556" y="1713425"/>
            <a:ext cx="122602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033982" y="3946478"/>
            <a:ext cx="300249" cy="2797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9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5" name="Google Shape;438;p61"/>
          <p:cNvSpPr txBox="1">
            <a:spLocks/>
          </p:cNvSpPr>
          <p:nvPr/>
        </p:nvSpPr>
        <p:spPr>
          <a:xfrm>
            <a:off x="1088384" y="3001755"/>
            <a:ext cx="6967181" cy="6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Vidaloka"/>
              <a:buNone/>
              <a:defRPr sz="120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</a:rPr>
              <a:t>Presented by Group Daffodil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2888939" y="388961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 smtClean="0"/>
              <a:t>Contents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3"/>
          </p:nvPr>
        </p:nvSpPr>
        <p:spPr>
          <a:xfrm>
            <a:off x="321384" y="2050432"/>
            <a:ext cx="2520176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3423127" y="2050432"/>
            <a:ext cx="2321867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1"/>
                </a:solidFill>
              </a:rPr>
              <a:t>RESTFUL API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"/>
          </p:nvPr>
        </p:nvSpPr>
        <p:spPr>
          <a:xfrm>
            <a:off x="3320583" y="2620494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the results of the Rest API using Rest Client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4"/>
          </p:nvPr>
        </p:nvSpPr>
        <p:spPr>
          <a:xfrm>
            <a:off x="207313" y="2620494"/>
            <a:ext cx="269843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how to setup Express JS framework for RESTful API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7"/>
          </p:nvPr>
        </p:nvSpPr>
        <p:spPr>
          <a:xfrm>
            <a:off x="6326561" y="2050432"/>
            <a:ext cx="2544091" cy="54745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1"/>
                </a:solidFill>
              </a:rPr>
              <a:t>FUNCTIONALITY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8"/>
          </p:nvPr>
        </p:nvSpPr>
        <p:spPr>
          <a:xfrm>
            <a:off x="6326561" y="2620494"/>
            <a:ext cx="254409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Explain how to use RESTful API for the front end</a:t>
            </a:r>
            <a:endParaRPr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title" idx="9"/>
          </p:nvPr>
        </p:nvSpPr>
        <p:spPr>
          <a:xfrm>
            <a:off x="1036931" y="140922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 idx="13"/>
          </p:nvPr>
        </p:nvSpPr>
        <p:spPr>
          <a:xfrm>
            <a:off x="3990949" y="140922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 idx="14"/>
          </p:nvPr>
        </p:nvSpPr>
        <p:spPr>
          <a:xfrm>
            <a:off x="6944967" y="140922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4822239"/>
            <a:ext cx="9144000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t="8872" r="7607" b="7709"/>
          <a:stretch/>
        </p:blipFill>
        <p:spPr>
          <a:xfrm>
            <a:off x="8076154" y="4077971"/>
            <a:ext cx="975859" cy="960120"/>
          </a:xfrm>
          <a:prstGeom prst="rect">
            <a:avLst/>
          </a:prstGeom>
        </p:spPr>
      </p:pic>
      <p:pic>
        <p:nvPicPr>
          <p:cNvPr id="1026" name="Picture 2" descr="https://cdn-icons.flaticon.com/png/512/2875/premium/2875384.png?token=exp=1655312852~hmac=fd9e67f2358788b4335ebf79bfb1ea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85" y="4382615"/>
            <a:ext cx="373197" cy="3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1;p41"/>
          <p:cNvSpPr txBox="1">
            <a:spLocks noGrp="1"/>
          </p:cNvSpPr>
          <p:nvPr>
            <p:ph type="subTitle" idx="4"/>
          </p:nvPr>
        </p:nvSpPr>
        <p:spPr>
          <a:xfrm>
            <a:off x="5476782" y="4774839"/>
            <a:ext cx="2599372" cy="355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MY" sz="1100" b="1" dirty="0">
                <a:solidFill>
                  <a:schemeClr val="bg1"/>
                </a:solidFill>
                <a:hlinkClick r:id="rId5"/>
              </a:rPr>
              <a:t>https://youtu.be/e0ufvm5VXNo</a:t>
            </a:r>
            <a:endParaRPr sz="1100" b="1" dirty="0">
              <a:solidFill>
                <a:schemeClr val="bg1"/>
              </a:solidFill>
            </a:endParaRPr>
          </a:p>
        </p:txBody>
      </p:sp>
      <p:sp>
        <p:nvSpPr>
          <p:cNvPr id="23" name="Google Shape;271;p41"/>
          <p:cNvSpPr txBox="1">
            <a:spLocks noGrp="1"/>
          </p:cNvSpPr>
          <p:nvPr>
            <p:ph type="subTitle" idx="4"/>
          </p:nvPr>
        </p:nvSpPr>
        <p:spPr>
          <a:xfrm>
            <a:off x="1028530" y="4788323"/>
            <a:ext cx="3727715" cy="355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MY" sz="1100" b="1" dirty="0">
                <a:solidFill>
                  <a:schemeClr val="tx2"/>
                </a:solidFill>
                <a:hlinkClick r:id="rId6"/>
              </a:rPr>
              <a:t>https://github.com/XDMAN1003/SC-Daffodil-Assignment2</a:t>
            </a:r>
            <a:endParaRPr sz="11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8627" r="8766" b="8587"/>
          <a:stretch/>
        </p:blipFill>
        <p:spPr>
          <a:xfrm>
            <a:off x="93658" y="4133627"/>
            <a:ext cx="934872" cy="938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069515" y="4830512"/>
            <a:ext cx="0" cy="312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81" y="4424006"/>
            <a:ext cx="279779" cy="270824"/>
          </a:xfrm>
          <a:prstGeom prst="rect">
            <a:avLst/>
          </a:prstGeom>
        </p:spPr>
      </p:pic>
      <p:pic>
        <p:nvPicPr>
          <p:cNvPr id="1028" name="Picture 4" descr="https://cdn-icons-png.flaticon.com/512/179/17932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05" y="4481379"/>
            <a:ext cx="242979" cy="24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438;p61"/>
          <p:cNvSpPr txBox="1">
            <a:spLocks/>
          </p:cNvSpPr>
          <p:nvPr/>
        </p:nvSpPr>
        <p:spPr>
          <a:xfrm>
            <a:off x="0" y="3645352"/>
            <a:ext cx="9144000" cy="149814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5590" y="3724730"/>
            <a:ext cx="147282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Deploy Website 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2188" y="4085680"/>
            <a:ext cx="6861979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</a:rPr>
              <a:t>Front </a:t>
            </a:r>
            <a:r>
              <a:rPr lang="en-US" b="1" dirty="0">
                <a:solidFill>
                  <a:schemeClr val="bg2"/>
                </a:solidFill>
                <a:latin typeface="PT Sans" panose="02010600030101010101" charset="0"/>
              </a:rPr>
              <a:t>End: </a:t>
            </a:r>
            <a:r>
              <a:rPr lang="en-US" b="1" dirty="0">
                <a:solidFill>
                  <a:schemeClr val="bg2"/>
                </a:solidFill>
                <a:latin typeface="PT Sans" panose="02010600030101010101" charset="0"/>
                <a:hlinkClick r:id="rId10"/>
              </a:rPr>
              <a:t>https://xdman1003.github.io/SC-Daffodil-Assignment2/FrontEnd</a:t>
            </a:r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  <a:hlinkClick r:id="rId10"/>
              </a:rPr>
              <a:t>/</a:t>
            </a:r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</a:rPr>
              <a:t>  </a:t>
            </a:r>
            <a:endParaRPr lang="en-MY" b="1" dirty="0">
              <a:solidFill>
                <a:schemeClr val="bg2"/>
              </a:solidFill>
              <a:latin typeface="PT Sans" panose="02010600030101010101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0126" y="4463588"/>
            <a:ext cx="6874041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</a:rPr>
              <a:t>Back </a:t>
            </a:r>
            <a:r>
              <a:rPr lang="en-US" b="1" dirty="0">
                <a:solidFill>
                  <a:schemeClr val="bg2"/>
                </a:solidFill>
                <a:latin typeface="PT Sans" panose="02010600030101010101" charset="0"/>
              </a:rPr>
              <a:t>End: </a:t>
            </a:r>
            <a:r>
              <a:rPr lang="en-US" b="1" dirty="0">
                <a:solidFill>
                  <a:schemeClr val="bg2"/>
                </a:solidFill>
                <a:latin typeface="PT Sans" panose="02010600030101010101" charset="0"/>
                <a:hlinkClick r:id="rId11"/>
              </a:rPr>
              <a:t>https://</a:t>
            </a:r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  <a:hlinkClick r:id="rId11"/>
              </a:rPr>
              <a:t>us-central1-pestatanglungstore.cloudfunctions.net/api</a:t>
            </a:r>
            <a:r>
              <a:rPr lang="en-US" b="1" dirty="0" smtClean="0">
                <a:solidFill>
                  <a:schemeClr val="bg2"/>
                </a:solidFill>
                <a:latin typeface="PT Sans" panose="02010600030101010101" charset="0"/>
              </a:rPr>
              <a:t>/store </a:t>
            </a:r>
            <a:endParaRPr lang="en-MY" b="1" dirty="0">
              <a:solidFill>
                <a:schemeClr val="bg2"/>
              </a:solidFill>
              <a:latin typeface="PT Sans" panose="0201060003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4722125" y="2343636"/>
            <a:ext cx="3082431" cy="64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tx2"/>
                </a:solidFill>
              </a:rPr>
              <a:t>FRAMEWORK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439" name="Google Shape;439;p61"/>
          <p:cNvSpPr txBox="1">
            <a:spLocks noGrp="1"/>
          </p:cNvSpPr>
          <p:nvPr>
            <p:ph type="title" idx="2"/>
          </p:nvPr>
        </p:nvSpPr>
        <p:spPr>
          <a:xfrm>
            <a:off x="4722125" y="1365336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440" name="Google Shape;440;p61"/>
          <p:cNvSpPr txBox="1">
            <a:spLocks noGrp="1"/>
          </p:cNvSpPr>
          <p:nvPr>
            <p:ph type="subTitle" idx="1"/>
          </p:nvPr>
        </p:nvSpPr>
        <p:spPr>
          <a:xfrm>
            <a:off x="4722125" y="3068507"/>
            <a:ext cx="4155744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MY" sz="1800" b="1" dirty="0"/>
              <a:t>Explain how to setup Express JS framework for RESTful API</a:t>
            </a:r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454088"/>
            <a:ext cx="3604826" cy="43089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74787"/>
          <a:stretch/>
        </p:blipFill>
        <p:spPr>
          <a:xfrm>
            <a:off x="156951" y="809895"/>
            <a:ext cx="3377820" cy="1046201"/>
          </a:xfrm>
          <a:prstGeom prst="rect">
            <a:avLst/>
          </a:prstGeom>
        </p:spPr>
      </p:pic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8" name="Google Shape;438;p61"/>
          <p:cNvSpPr txBox="1">
            <a:spLocks/>
          </p:cNvSpPr>
          <p:nvPr/>
        </p:nvSpPr>
        <p:spPr>
          <a:xfrm>
            <a:off x="3687171" y="809895"/>
            <a:ext cx="5265761" cy="1058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MY" dirty="0" smtClean="0">
                <a:solidFill>
                  <a:schemeClr val="tx2"/>
                </a:solidFill>
              </a:rPr>
              <a:t>FRAMEWORKG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4270" y="1559964"/>
            <a:ext cx="220866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Initial Setup for Express JS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7171" y="914634"/>
            <a:ext cx="51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i="1" dirty="0" smtClean="0">
                <a:latin typeface="PT Sans" panose="02010600030101010101" charset="0"/>
              </a:rPr>
              <a:t>“express</a:t>
            </a:r>
            <a:r>
              <a:rPr lang="en-US" sz="1200" dirty="0" smtClean="0">
                <a:latin typeface="PT Sans" panose="02010600030101010101" charset="0"/>
              </a:rPr>
              <a:t>” means use </a:t>
            </a:r>
            <a:r>
              <a:rPr lang="en-US" sz="1200" b="1" dirty="0" smtClean="0">
                <a:latin typeface="PT Sans" panose="02010600030101010101" charset="0"/>
              </a:rPr>
              <a:t>Express JS </a:t>
            </a:r>
            <a:r>
              <a:rPr lang="en-US" sz="1200" dirty="0" smtClean="0">
                <a:latin typeface="PT Sans" panose="02010600030101010101" charset="0"/>
              </a:rPr>
              <a:t>as the framework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“firebase-functions” means use </a:t>
            </a:r>
            <a:r>
              <a:rPr lang="en-US" sz="1200" b="1" dirty="0" smtClean="0">
                <a:latin typeface="PT Sans" panose="02010600030101010101" charset="0"/>
              </a:rPr>
              <a:t>Firebase</a:t>
            </a:r>
            <a:r>
              <a:rPr lang="en-US" sz="1200" dirty="0" smtClean="0">
                <a:latin typeface="PT Sans" panose="02010600030101010101" charset="0"/>
              </a:rPr>
              <a:t> as backend service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“</a:t>
            </a:r>
            <a:r>
              <a:rPr lang="en-US" sz="1200" dirty="0" err="1" smtClean="0">
                <a:latin typeface="PT Sans" panose="02010600030101010101" charset="0"/>
              </a:rPr>
              <a:t>cors</a:t>
            </a:r>
            <a:r>
              <a:rPr lang="en-US" sz="1200" dirty="0" smtClean="0">
                <a:latin typeface="PT Sans" panose="02010600030101010101" charset="0"/>
              </a:rPr>
              <a:t>” means need the function </a:t>
            </a:r>
            <a:r>
              <a:rPr lang="en-US" sz="1200" dirty="0">
                <a:latin typeface="PT Sans" panose="02010600030101010101" charset="0"/>
              </a:rPr>
              <a:t>for </a:t>
            </a:r>
            <a:r>
              <a:rPr lang="en-US" sz="1200" b="1" dirty="0" smtClean="0">
                <a:latin typeface="PT Sans" panose="02010600030101010101" charset="0"/>
              </a:rPr>
              <a:t>Cross-Origin Resource Sharing</a:t>
            </a:r>
            <a:endParaRPr lang="en-MY" sz="1200" b="1" dirty="0">
              <a:latin typeface="PT Sans" panose="02010600030101010101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66"/>
          <a:stretch/>
        </p:blipFill>
        <p:spPr>
          <a:xfrm>
            <a:off x="4094263" y="1973481"/>
            <a:ext cx="4858669" cy="1943427"/>
          </a:xfrm>
          <a:prstGeom prst="rect">
            <a:avLst/>
          </a:prstGeom>
        </p:spPr>
      </p:pic>
      <p:sp>
        <p:nvSpPr>
          <p:cNvPr id="12" name="Google Shape;438;p61"/>
          <p:cNvSpPr txBox="1">
            <a:spLocks/>
          </p:cNvSpPr>
          <p:nvPr/>
        </p:nvSpPr>
        <p:spPr>
          <a:xfrm>
            <a:off x="156921" y="1987128"/>
            <a:ext cx="3882786" cy="188201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950" y="1973481"/>
            <a:ext cx="162408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Example Functions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1034" y="1973481"/>
            <a:ext cx="2258701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0097" y="2325285"/>
            <a:ext cx="3748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2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 Functions created to use for 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TESTING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1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  <a:t>https://link/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Test the database connection whether is success or failed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2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b="1" i="1" u="sng" dirty="0">
                <a:solidFill>
                  <a:schemeClr val="tx1"/>
                </a:solidFill>
                <a:latin typeface="PT Sans" panose="02010600030101010101" charset="0"/>
                <a:hlinkClick r:id="rId5"/>
              </a:rPr>
              <a:t>https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  <a:hlinkClick r:id="rId5"/>
              </a:rPr>
              <a:t>://link/helloWorld</a:t>
            </a:r>
            <a: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  <a:t/>
            </a:r>
            <a:br>
              <a:rPr lang="en-US" sz="1200" b="1" i="1" u="sng" dirty="0" smtClean="0">
                <a:solidFill>
                  <a:schemeClr val="tx1"/>
                </a:solidFill>
                <a:latin typeface="PT Sans" panose="02010600030101010101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Test the function can send the message from the server </a:t>
            </a:r>
            <a:endParaRPr lang="en-US" sz="1200" b="1" dirty="0" smtClean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171" y="1559343"/>
            <a:ext cx="3057099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8" name="Google Shape;438;p61"/>
          <p:cNvSpPr txBox="1">
            <a:spLocks/>
          </p:cNvSpPr>
          <p:nvPr/>
        </p:nvSpPr>
        <p:spPr>
          <a:xfrm>
            <a:off x="156951" y="3978322"/>
            <a:ext cx="8795982" cy="6414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7197" y="4072942"/>
            <a:ext cx="858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1: 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https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://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6"/>
              </a:rPr>
              <a:t>us-central1-pestatanglungstore.cloudfunctions.net/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Function 2</a:t>
            </a:r>
            <a:r>
              <a:rPr lang="en-US" sz="1200" b="1" dirty="0" smtClean="0">
                <a:solidFill>
                  <a:schemeClr val="tx1"/>
                </a:solidFill>
                <a:latin typeface="PT Sans" panose="02010600030101010101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  <a:hlinkClick r:id="rId7"/>
              </a:rPr>
              <a:t>https://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  <a:hlinkClick r:id="rId7"/>
              </a:rPr>
              <a:t>us-central1-pestatanglungstore.cloudfunctions.net/hello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World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8166" y="4115522"/>
            <a:ext cx="1894766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Deployed Functions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7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8" name="Google Shape;438;p61"/>
          <p:cNvSpPr txBox="1">
            <a:spLocks/>
          </p:cNvSpPr>
          <p:nvPr/>
        </p:nvSpPr>
        <p:spPr>
          <a:xfrm>
            <a:off x="3687171" y="809895"/>
            <a:ext cx="5265761" cy="10588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MY" dirty="0" smtClean="0">
                <a:solidFill>
                  <a:schemeClr val="tx2"/>
                </a:solidFill>
              </a:rPr>
              <a:t>FRAMEWORKG</a:t>
            </a:r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4270" y="1559964"/>
            <a:ext cx="2208662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Setup in index.js (Main)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7171" y="914634"/>
            <a:ext cx="511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Route the </a:t>
            </a:r>
            <a:r>
              <a:rPr lang="en-US" sz="1200" b="1" dirty="0" smtClean="0">
                <a:latin typeface="PT Sans" panose="02010600030101010101" charset="0"/>
              </a:rPr>
              <a:t>store controller </a:t>
            </a:r>
            <a:r>
              <a:rPr lang="en-US" sz="1200" dirty="0" smtClean="0">
                <a:latin typeface="PT Sans" panose="02010600030101010101" charset="0"/>
              </a:rPr>
              <a:t>and merge it with </a:t>
            </a:r>
            <a:r>
              <a:rPr lang="en-US" sz="1200" b="1" dirty="0" smtClean="0">
                <a:latin typeface="PT Sans" panose="02010600030101010101" charset="0"/>
              </a:rPr>
              <a:t>API group</a:t>
            </a:r>
            <a:r>
              <a:rPr lang="en-US" sz="1200" dirty="0" smtClean="0">
                <a:latin typeface="PT Sans" panose="02010600030101010101" charset="0"/>
              </a:rPr>
              <a:t>: </a:t>
            </a:r>
            <a:r>
              <a:rPr lang="en-US" sz="1200" b="1" i="1" dirty="0" smtClean="0">
                <a:latin typeface="PT Sans" panose="02010600030101010101" charset="0"/>
              </a:rPr>
              <a:t>https://link/api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T Sans" panose="02010600030101010101" charset="0"/>
              </a:rPr>
              <a:t>Function to </a:t>
            </a:r>
            <a:r>
              <a:rPr lang="en-US" sz="1200" b="1" dirty="0" smtClean="0">
                <a:latin typeface="PT Sans" panose="02010600030101010101" charset="0"/>
              </a:rPr>
              <a:t>initiate the value </a:t>
            </a:r>
            <a:r>
              <a:rPr lang="en-US" sz="1200" dirty="0" smtClean="0">
                <a:latin typeface="PT Sans" panose="02010600030101010101" charset="0"/>
              </a:rPr>
              <a:t>in the database : </a:t>
            </a:r>
            <a:r>
              <a:rPr lang="en-US" sz="1200" b="1" i="1" dirty="0" smtClean="0">
                <a:latin typeface="PT Sans" panose="02010600030101010101" charset="0"/>
                <a:hlinkClick r:id="rId3"/>
              </a:rPr>
              <a:t>https://link/setupstore</a:t>
            </a:r>
            <a:r>
              <a:rPr lang="en-US" sz="1200" b="1" i="1" dirty="0" smtClean="0">
                <a:latin typeface="PT Sans" panose="02010600030101010101" charset="0"/>
              </a:rPr>
              <a:t> </a:t>
            </a:r>
            <a:endParaRPr lang="en-US" sz="1200" b="1" i="1" dirty="0">
              <a:latin typeface="PT Sans" panose="02010600030101010101" charset="0"/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156920" y="1987129"/>
            <a:ext cx="8796011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950" y="1980305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GET the list of Items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6222" y="1980305"/>
            <a:ext cx="6946710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5659" y="2325285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171" y="1559343"/>
            <a:ext cx="3057099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1" y="777192"/>
            <a:ext cx="3501239" cy="1124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35220"/>
          <a:stretch/>
        </p:blipFill>
        <p:spPr>
          <a:xfrm>
            <a:off x="325475" y="2568116"/>
            <a:ext cx="2518013" cy="6482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6"/>
          <a:stretch/>
        </p:blipFill>
        <p:spPr>
          <a:xfrm>
            <a:off x="317934" y="3423512"/>
            <a:ext cx="2533093" cy="1360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3587" y="3187137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16488" r="-224" b="8808"/>
          <a:stretch/>
        </p:blipFill>
        <p:spPr>
          <a:xfrm>
            <a:off x="2923303" y="2582048"/>
            <a:ext cx="5123351" cy="17511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57136" y="4333164"/>
            <a:ext cx="46150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  <a:latin typeface="PT Sans" panose="02010600030101010101" charset="0"/>
              </a:rPr>
              <a:t>GET the list of items (Example Link)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</a:t>
            </a:r>
            <a:r>
              <a:rPr lang="en-MY" sz="1200" dirty="0">
                <a:latin typeface="PT Sans" panose="02010600030101010101" charset="0"/>
              </a:rPr>
              <a:t>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4" y="970371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GET single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4335" y="970371"/>
            <a:ext cx="7115265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0714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0297" y="2773919"/>
            <a:ext cx="5059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GET single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Ex. {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{title: 'A4 Paper (Red)', quantity: '20', id: '</a:t>
            </a:r>
            <a:r>
              <a:rPr lang="en-MY" sz="1200" b="1" dirty="0">
                <a:solidFill>
                  <a:schemeClr val="tx1"/>
                </a:solidFill>
                <a:latin typeface="PT Sans" panose="02010600030101010101" charset="0"/>
              </a:rPr>
              <a:t>0dbAWTs7T6KAgT73n7tv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'}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}</a:t>
            </a: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https://us-central1-pestatanglungstore.cloudfunctions.net/api/store/0dbAWTs7T6KAgT73n7tv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6" r="523" b="8549"/>
          <a:stretch/>
        </p:blipFill>
        <p:spPr>
          <a:xfrm>
            <a:off x="243590" y="2348818"/>
            <a:ext cx="3736708" cy="14801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373" y="1961470"/>
            <a:ext cx="4808594" cy="81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23097" r="298" b="4673"/>
          <a:stretch/>
        </p:blipFill>
        <p:spPr>
          <a:xfrm>
            <a:off x="4021374" y="1551562"/>
            <a:ext cx="4808593" cy="1066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" t="40989" r="2239" b="4813"/>
          <a:stretch/>
        </p:blipFill>
        <p:spPr>
          <a:xfrm>
            <a:off x="243590" y="1537745"/>
            <a:ext cx="2745270" cy="569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60" y="1537745"/>
            <a:ext cx="991437" cy="5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7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4" y="970371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POST item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4335" y="970371"/>
            <a:ext cx="7115265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0714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29678" r="896" b="4989"/>
          <a:stretch/>
        </p:blipFill>
        <p:spPr>
          <a:xfrm>
            <a:off x="3241441" y="1533377"/>
            <a:ext cx="5735598" cy="970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36013" r="5895" b="15790"/>
          <a:stretch/>
        </p:blipFill>
        <p:spPr>
          <a:xfrm>
            <a:off x="243590" y="1533377"/>
            <a:ext cx="2927444" cy="57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8" r="2388" b="6765"/>
          <a:stretch/>
        </p:blipFill>
        <p:spPr>
          <a:xfrm>
            <a:off x="223118" y="2350562"/>
            <a:ext cx="2951839" cy="12592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41441" y="2548004"/>
            <a:ext cx="5059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POST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POST method to call API</a:t>
            </a:r>
          </a:p>
          <a:p>
            <a:r>
              <a:rPr lang="en-US" sz="1200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imple Input Data: 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{</a:t>
            </a:r>
            <a:r>
              <a:rPr lang="en-MY" sz="1200" dirty="0">
                <a:solidFill>
                  <a:schemeClr val="tx1"/>
                </a:solidFill>
                <a:latin typeface="PT Sans" panose="02010600030101010101" charset="0"/>
              </a:rPr>
              <a:t>title: 'A4 Paper (Red)', quantity: '20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'}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 smtClean="0">
                <a:latin typeface="PT Sans" panose="02010600030101010101" charset="0"/>
              </a:rPr>
              <a:t>https://us-central1-pestatanglungstore.cloudfunctions.net/api/store</a:t>
            </a:r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4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184216" y="1059082"/>
            <a:ext cx="8857426" cy="315125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246" y="1052258"/>
            <a:ext cx="1849271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PUT item (Edit Item)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3518" y="1052258"/>
            <a:ext cx="7008124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955" y="1397238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2955" y="2338869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67" y="1612856"/>
            <a:ext cx="991437" cy="6509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20694" r="597" b="2192"/>
          <a:stretch/>
        </p:blipFill>
        <p:spPr>
          <a:xfrm>
            <a:off x="4028661" y="1477121"/>
            <a:ext cx="4184868" cy="1434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t="36570" r="5448" b="13291"/>
          <a:stretch/>
        </p:blipFill>
        <p:spPr>
          <a:xfrm>
            <a:off x="352772" y="1618621"/>
            <a:ext cx="3291084" cy="652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2" r="2746" b="4782"/>
          <a:stretch/>
        </p:blipFill>
        <p:spPr>
          <a:xfrm>
            <a:off x="354259" y="2617928"/>
            <a:ext cx="3593098" cy="14491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0533" y="2886106"/>
            <a:ext cx="514887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PUT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PUT method to call API (Must have ID)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Simple Input Data: </a:t>
            </a:r>
            <a:r>
              <a:rPr lang="en-MY" sz="1200" dirty="0" smtClean="0">
                <a:solidFill>
                  <a:schemeClr val="tx1"/>
                </a:solidFill>
                <a:latin typeface="PT Sans" panose="02010600030101010101" charset="0"/>
              </a:rPr>
              <a:t>{title: 'A4 Paper (Red)', quantity: '20'}</a:t>
            </a:r>
            <a:endParaRPr lang="en-US" sz="1200" dirty="0" smtClean="0">
              <a:solidFill>
                <a:schemeClr val="tx1"/>
              </a:solidFill>
              <a:latin typeface="PT Sans" panose="02010600030101010101" charset="0"/>
            </a:endParaRP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>
                <a:latin typeface="PT Sans" panose="02010600030101010101" charset="0"/>
              </a:rPr>
              <a:t>https://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us-central1-pestatanglungstore.cloudfunctions.net/api/store/0dbAWTs7T6KAgT73n7tv</a:t>
            </a:r>
            <a:endParaRPr lang="en-MY" sz="1200" dirty="0"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3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8;p61"/>
          <p:cNvSpPr txBox="1">
            <a:spLocks noGrp="1"/>
          </p:cNvSpPr>
          <p:nvPr>
            <p:ph type="title"/>
          </p:nvPr>
        </p:nvSpPr>
        <p:spPr>
          <a:xfrm>
            <a:off x="2975213" y="43610"/>
            <a:ext cx="2640842" cy="648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smtClean="0">
                <a:solidFill>
                  <a:schemeClr val="bg2"/>
                </a:solidFill>
              </a:rPr>
              <a:t>FRAMEWORK</a:t>
            </a:r>
            <a:endParaRPr lang="en-MY" dirty="0">
              <a:solidFill>
                <a:schemeClr val="bg2"/>
              </a:solidFill>
            </a:endParaRPr>
          </a:p>
        </p:txBody>
      </p:sp>
      <p:sp>
        <p:nvSpPr>
          <p:cNvPr id="12" name="Google Shape;438;p61"/>
          <p:cNvSpPr txBox="1">
            <a:spLocks/>
          </p:cNvSpPr>
          <p:nvPr/>
        </p:nvSpPr>
        <p:spPr>
          <a:xfrm>
            <a:off x="75034" y="977195"/>
            <a:ext cx="8964567" cy="30147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 lang="en-MY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65" y="970371"/>
            <a:ext cx="1276064" cy="30777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PT Sans" panose="02010600030101010101" charset="0"/>
              </a:rPr>
              <a:t>  DELETE item </a:t>
            </a:r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1129" y="970371"/>
            <a:ext cx="7688471" cy="30777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MY" b="1" dirty="0">
              <a:solidFill>
                <a:schemeClr val="tx2"/>
              </a:solidFill>
              <a:latin typeface="PT Sans" panose="0201060003010101010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73" y="1315351"/>
            <a:ext cx="159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Model: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 store_model.js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73" y="2141268"/>
            <a:ext cx="208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Controller: </a:t>
            </a:r>
            <a:r>
              <a:rPr lang="en-US" sz="1200" i="1" dirty="0">
                <a:solidFill>
                  <a:schemeClr val="tx1"/>
                </a:solidFill>
                <a:latin typeface="PT Sans" panose="02010600030101010101" charset="0"/>
              </a:rPr>
              <a:t>s</a:t>
            </a:r>
            <a:r>
              <a:rPr lang="en-US" sz="1200" i="1" dirty="0" smtClean="0">
                <a:solidFill>
                  <a:schemeClr val="tx1"/>
                </a:solidFill>
                <a:latin typeface="PT Sans" panose="02010600030101010101" charset="0"/>
              </a:rPr>
              <a:t>tore_controller.js</a:t>
            </a:r>
            <a:endParaRPr lang="en-US" sz="1200" i="1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/>
          <a:stretch/>
        </p:blipFill>
        <p:spPr>
          <a:xfrm>
            <a:off x="3549669" y="1537746"/>
            <a:ext cx="5137131" cy="1485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38026" r="5671" b="16213"/>
          <a:stretch/>
        </p:blipFill>
        <p:spPr>
          <a:xfrm>
            <a:off x="253736" y="1537745"/>
            <a:ext cx="3205971" cy="599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6119" r="2239" b="6516"/>
          <a:stretch/>
        </p:blipFill>
        <p:spPr>
          <a:xfrm>
            <a:off x="253736" y="2384147"/>
            <a:ext cx="3207223" cy="14271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37925" y="3023178"/>
            <a:ext cx="51488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  <a:latin typeface="PT Sans" panose="02010600030101010101" charset="0"/>
              </a:rPr>
              <a:t>DELETE item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PT Sans" panose="02010600030101010101" charset="0"/>
              </a:rPr>
              <a:t>Use DELETE method to call API (Must have ID)</a:t>
            </a:r>
          </a:p>
          <a:p>
            <a:r>
              <a:rPr lang="en-US" sz="1100" b="1" u="sng" dirty="0" smtClean="0">
                <a:solidFill>
                  <a:schemeClr val="tx1"/>
                </a:solidFill>
                <a:latin typeface="PT Sans" panose="02010600030101010101" charset="0"/>
              </a:rPr>
              <a:t>Example Link</a:t>
            </a:r>
          </a:p>
          <a:p>
            <a:r>
              <a:rPr lang="en-MY" sz="1200" dirty="0">
                <a:latin typeface="PT Sans" panose="02010600030101010101" charset="0"/>
              </a:rPr>
              <a:t>https://</a:t>
            </a:r>
            <a:r>
              <a:rPr lang="en-MY" sz="1200" dirty="0" smtClean="0">
                <a:latin typeface="PT Sans" panose="02010600030101010101" charset="0"/>
              </a:rPr>
              <a:t>us-central1-pestatanglungstore.cloudfunctions.net/api/store</a:t>
            </a:r>
            <a:endParaRPr lang="en-MY" sz="1200" dirty="0">
              <a:latin typeface="PT Sans" panose="02010600030101010101" charset="0"/>
            </a:endParaRPr>
          </a:p>
          <a:p>
            <a:endParaRPr lang="en-US" sz="1200" dirty="0">
              <a:solidFill>
                <a:schemeClr val="tx1"/>
              </a:solidFill>
              <a:latin typeface="PT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2095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477</Words>
  <Application>Microsoft Office PowerPoint</Application>
  <PresentationFormat>On-screen Show (16:9)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PT Sans</vt:lpstr>
      <vt:lpstr>等线</vt:lpstr>
      <vt:lpstr>Times New Roman</vt:lpstr>
      <vt:lpstr>Arial</vt:lpstr>
      <vt:lpstr>Vidaloka</vt:lpstr>
      <vt:lpstr>Crimson Text</vt:lpstr>
      <vt:lpstr>Montserrat</vt:lpstr>
      <vt:lpstr>Minimalist Business Slides by Slidesgo</vt:lpstr>
      <vt:lpstr>Assignment 2 Framework &amp; Rest</vt:lpstr>
      <vt:lpstr>Table of Contents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RESTFUL API</vt:lpstr>
      <vt:lpstr>FRAMEWORK</vt:lpstr>
      <vt:lpstr>FRAMEWORK</vt:lpstr>
      <vt:lpstr>FUNCTIONALITY</vt:lpstr>
      <vt:lpstr>FUNCTIONALITY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 Framework &amp; Rest</dc:title>
  <dc:creator>Acer</dc:creator>
  <cp:lastModifiedBy>Acer</cp:lastModifiedBy>
  <cp:revision>24</cp:revision>
  <dcterms:modified xsi:type="dcterms:W3CDTF">2022-06-15T17:08:06Z</dcterms:modified>
</cp:coreProperties>
</file>